
<file path=[Content_Types].xml><?xml version="1.0" encoding="utf-8"?>
<Types xmlns="http://schemas.openxmlformats.org/package/2006/content-types">
  <Default Extension="mpg" ContentType="video/mpeg"/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93" r:id="rId6"/>
    <p:sldId id="294" r:id="rId7"/>
    <p:sldId id="292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97" r:id="rId17"/>
    <p:sldId id="296" r:id="rId18"/>
    <p:sldId id="268" r:id="rId19"/>
    <p:sldId id="269" r:id="rId20"/>
    <p:sldId id="270" r:id="rId21"/>
    <p:sldId id="271" r:id="rId22"/>
    <p:sldId id="272" r:id="rId23"/>
    <p:sldId id="273" r:id="rId24"/>
    <p:sldId id="295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D0001"/>
    <a:srgbClr val="B102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3"/>
  </p:normalViewPr>
  <p:slideViewPr>
    <p:cSldViewPr snapToGrid="0" snapToObjects="1">
      <p:cViewPr>
        <p:scale>
          <a:sx n="100" d="100"/>
          <a:sy n="100" d="100"/>
        </p:scale>
        <p:origin x="1000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g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2CE413-EF57-2A44-8A66-16F1344D1314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5865A44-0D92-2F42-846B-361D577F71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307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CE26E-0AC6-0443-B8BB-ABD2C4D78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011E06-D3D3-8A42-8D84-7791BC162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329523-6151-F34D-A9D2-DA3D9A74B5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591D806-74C1-BF48-90F7-21085C186499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4B38CC-FE55-9F43-A61A-3E5130630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A35E07-3E4F-8743-B5E0-58ECBAC75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3EBBDCA-19D7-1843-BEB9-C644C3C915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26372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F7C5E4-D78A-D545-A17C-CC6E8B5D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71000" y="6356350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43EBBDCA-19D7-1843-BEB9-C644C3C915CE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66F788-856A-E34D-A7B3-C8E0475E40F8}"/>
              </a:ext>
            </a:extLst>
          </p:cNvPr>
          <p:cNvSpPr/>
          <p:nvPr userDrawn="1"/>
        </p:nvSpPr>
        <p:spPr>
          <a:xfrm>
            <a:off x="0" y="-1"/>
            <a:ext cx="12192000" cy="8128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88A2B73-AFCF-E247-9ACB-690227F28BDB}"/>
              </a:ext>
            </a:extLst>
          </p:cNvPr>
          <p:cNvCxnSpPr>
            <a:cxnSpLocks/>
          </p:cNvCxnSpPr>
          <p:nvPr userDrawn="1"/>
        </p:nvCxnSpPr>
        <p:spPr>
          <a:xfrm>
            <a:off x="0" y="812800"/>
            <a:ext cx="12192000" cy="0"/>
          </a:xfrm>
          <a:prstGeom prst="line">
            <a:avLst/>
          </a:prstGeom>
          <a:ln w="19050">
            <a:solidFill>
              <a:srgbClr val="B1020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>
            <a:extLst>
              <a:ext uri="{FF2B5EF4-FFF2-40B4-BE49-F238E27FC236}">
                <a16:creationId xmlns:a16="http://schemas.microsoft.com/office/drawing/2014/main" id="{AC87A42F-1AD2-BB47-B93A-D13150368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5645520" cy="5909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en-US" sz="3600" dirty="0">
                <a:solidFill>
                  <a:srgbClr val="9D000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5F80496C-1CA1-A941-9618-CA5A136B2C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035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88341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49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g"/><Relationship Id="rId1" Type="http://schemas.microsoft.com/office/2007/relationships/media" Target="../media/media1.mpg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AE6EE2D-997D-6F4F-851F-938010006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1800" y="304800"/>
            <a:ext cx="1244600" cy="1244600"/>
          </a:xfrm>
          <a:prstGeom prst="rect">
            <a:avLst/>
          </a:prstGeom>
        </p:spPr>
      </p:pic>
      <p:sp>
        <p:nvSpPr>
          <p:cNvPr id="6" name="Title 2">
            <a:extLst>
              <a:ext uri="{FF2B5EF4-FFF2-40B4-BE49-F238E27FC236}">
                <a16:creationId xmlns:a16="http://schemas.microsoft.com/office/drawing/2014/main" id="{1592BBAF-6811-5F4E-85B0-1B4E2AF43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280" y="2141497"/>
            <a:ext cx="10712820" cy="2450069"/>
          </a:xfrm>
        </p:spPr>
        <p:txBody>
          <a:bodyPr/>
          <a:lstStyle/>
          <a:p>
            <a:r>
              <a:rPr lang="en-US" dirty="0" err="1">
                <a:solidFill>
                  <a:srgbClr val="C00000"/>
                </a:solidFill>
              </a:rPr>
              <a:t>Predição</a:t>
            </a:r>
            <a:r>
              <a:rPr lang="en-US" dirty="0">
                <a:solidFill>
                  <a:srgbClr val="C00000"/>
                </a:solidFill>
              </a:rPr>
              <a:t> de </a:t>
            </a:r>
            <a:r>
              <a:rPr lang="en-US" dirty="0" err="1">
                <a:solidFill>
                  <a:srgbClr val="C00000"/>
                </a:solidFill>
              </a:rPr>
              <a:t>polaridade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negativa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em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relatórios</a:t>
            </a:r>
            <a:r>
              <a:rPr lang="en-US" dirty="0">
                <a:solidFill>
                  <a:srgbClr val="C00000"/>
                </a:solidFill>
              </a:rPr>
              <a:t> de auditoria </a:t>
            </a:r>
            <a:r>
              <a:rPr lang="en-US" dirty="0" err="1">
                <a:solidFill>
                  <a:srgbClr val="C00000"/>
                </a:solidFill>
              </a:rPr>
              <a:t>utilizando</a:t>
            </a:r>
            <a:r>
              <a:rPr lang="en-US" dirty="0">
                <a:solidFill>
                  <a:srgbClr val="C00000"/>
                </a:solidFill>
              </a:rPr>
              <a:t> dados </a:t>
            </a:r>
            <a:r>
              <a:rPr lang="en-US" dirty="0" err="1">
                <a:solidFill>
                  <a:srgbClr val="C00000"/>
                </a:solidFill>
              </a:rPr>
              <a:t>socioeconômicos</a:t>
            </a:r>
            <a:br>
              <a:rPr lang="en-US" dirty="0">
                <a:solidFill>
                  <a:srgbClr val="C00000"/>
                </a:solidFill>
              </a:rPr>
            </a:br>
            <a:br>
              <a:rPr lang="en-US" dirty="0">
                <a:solidFill>
                  <a:srgbClr val="C00000"/>
                </a:solidFill>
              </a:rPr>
            </a:br>
            <a:r>
              <a:rPr lang="en-US" sz="3200" dirty="0">
                <a:solidFill>
                  <a:srgbClr val="C00000"/>
                </a:solidFill>
              </a:rPr>
              <a:t>Lucas </a:t>
            </a:r>
            <a:r>
              <a:rPr lang="en-US" sz="3200" dirty="0" err="1">
                <a:solidFill>
                  <a:srgbClr val="C00000"/>
                </a:solidFill>
              </a:rPr>
              <a:t>Peinado</a:t>
            </a:r>
            <a:r>
              <a:rPr lang="en-US" sz="3200" dirty="0">
                <a:solidFill>
                  <a:srgbClr val="C00000"/>
                </a:solidFill>
              </a:rPr>
              <a:t> Bruscato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00338D-672C-3D41-B153-CBE49E22D5B2}"/>
              </a:ext>
            </a:extLst>
          </p:cNvPr>
          <p:cNvSpPr/>
          <p:nvPr/>
        </p:nvSpPr>
        <p:spPr>
          <a:xfrm>
            <a:off x="843515" y="5200134"/>
            <a:ext cx="474059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>
                <a:solidFill>
                  <a:schemeClr val="bg2">
                    <a:lumMod val="50000"/>
                  </a:schemeClr>
                </a:solidFill>
              </a:rPr>
              <a:t>Sob </a:t>
            </a:r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orientação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 da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Profa</a:t>
            </a:r>
            <a:r>
              <a:rPr lang="en-US" b="1" dirty="0">
                <a:solidFill>
                  <a:schemeClr val="bg2">
                    <a:lumMod val="50000"/>
                  </a:schemeClr>
                </a:solidFill>
              </a:rPr>
              <a:t>. Dra. Florencia </a:t>
            </a:r>
            <a:r>
              <a:rPr lang="en-US" b="1" dirty="0" err="1">
                <a:solidFill>
                  <a:schemeClr val="bg2">
                    <a:lumMod val="50000"/>
                  </a:schemeClr>
                </a:solidFill>
              </a:rPr>
              <a:t>Leonardi</a:t>
            </a:r>
            <a:endParaRPr lang="en-US" b="1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dirty="0" err="1">
                <a:solidFill>
                  <a:schemeClr val="bg2">
                    <a:lumMod val="50000"/>
                  </a:schemeClr>
                </a:solidFill>
              </a:rPr>
              <a:t>Fevereiro</a:t>
            </a:r>
            <a:r>
              <a:rPr lang="en-US" dirty="0">
                <a:solidFill>
                  <a:schemeClr val="bg2">
                    <a:lumMod val="50000"/>
                  </a:schemeClr>
                </a:solidFill>
              </a:rPr>
              <a:t>/2020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6684C03-ECA7-844B-A0A0-C6BCE13DC212}"/>
              </a:ext>
            </a:extLst>
          </p:cNvPr>
          <p:cNvCxnSpPr>
            <a:cxnSpLocks/>
          </p:cNvCxnSpPr>
          <p:nvPr/>
        </p:nvCxnSpPr>
        <p:spPr>
          <a:xfrm>
            <a:off x="876300" y="4864100"/>
            <a:ext cx="1059180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361009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0FF2C99-D2FE-E64D-A131-A20850219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8EFB3DA-5A0E-E54F-A69E-351E3F115C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513830" cy="590931"/>
          </a:xfrm>
        </p:spPr>
        <p:txBody>
          <a:bodyPr/>
          <a:lstStyle/>
          <a:p>
            <a:r>
              <a:rPr lang="en-US"/>
              <a:t>Enem (INEP)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1A7093-5355-F741-9D5F-16FD142B11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    O Exame Nacional do Ensino Médio (Enem) é uma prova realizada pelo Instituto Na- cional de Estudos e Pesquisas Educacionais Anísio Teixeira (INEP), autarquia vinculada ao Ministério da Educação do Brasil</a:t>
            </a:r>
          </a:p>
          <a:p>
            <a:pPr algn="just"/>
            <a:endParaRPr lang="en-US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/>
              <a:t>enem_var_01_enem_score_mean_pct</a:t>
            </a:r>
            <a:r>
              <a:rPr lang="en-US"/>
              <a:t>: Média da nota final do enem em 2000 dividido pela mesma informação em 2010 </a:t>
            </a:r>
          </a:p>
          <a:p>
            <a:pPr algn="just"/>
            <a:endParaRPr lang="en-US"/>
          </a:p>
          <a:p>
            <a:pPr algn="just"/>
            <a:r>
              <a:rPr lang="en-US"/>
              <a:t>Além da média, utilizou-se o desvio-padrão e a mediana</a:t>
            </a:r>
          </a:p>
        </p:txBody>
      </p:sp>
    </p:spTree>
    <p:extLst>
      <p:ext uri="{BB962C8B-B14F-4D97-AF65-F5344CB8AC3E}">
        <p14:creationId xmlns:p14="http://schemas.microsoft.com/office/powerpoint/2010/main" val="298526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C1F0D8F-8E87-8F4D-98FF-3786CF163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20509A-AA75-1047-ACFB-B26E703FF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097725" cy="590931"/>
          </a:xfrm>
        </p:spPr>
        <p:txBody>
          <a:bodyPr/>
          <a:lstStyle/>
          <a:p>
            <a:r>
              <a:rPr lang="en-US"/>
              <a:t>Variáveis explicativas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73AB446-B1C0-3140-8D11-35958C956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    IBGE, INEP e Estado (presente nos relatórios)</a:t>
            </a:r>
          </a:p>
          <a:p>
            <a:pPr algn="just"/>
            <a:endParaRPr lang="en-US"/>
          </a:p>
          <a:p>
            <a:pPr algn="just"/>
            <a:r>
              <a:rPr lang="en-US"/>
              <a:t>    Para a variável que define o estado do município em questão, foi-se necessário uma binarização da mesma utilizando um método conhecido como one-hot-encoding </a:t>
            </a:r>
          </a:p>
          <a:p>
            <a:pPr algn="just"/>
            <a:endParaRPr lang="en-US"/>
          </a:p>
          <a:p>
            <a:pPr algn="just"/>
            <a:r>
              <a:rPr lang="en-US"/>
              <a:t>    Para as variáveis do censo do IBGE que não são representadas como porcentagens, foi-se necessário a divisão numericamente pelo tamanho populacional do município em questão, assim, se tornando porcentagens com respeito ao tamanho populacional</a:t>
            </a:r>
          </a:p>
        </p:txBody>
      </p:sp>
    </p:spTree>
    <p:extLst>
      <p:ext uri="{BB962C8B-B14F-4D97-AF65-F5344CB8AC3E}">
        <p14:creationId xmlns:p14="http://schemas.microsoft.com/office/powerpoint/2010/main" val="1657081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7DCB88F-6E72-C04A-9B6D-5A0E088C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AE2616A-1878-DB49-B58C-3AF06672E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6387133" cy="590931"/>
          </a:xfrm>
        </p:spPr>
        <p:txBody>
          <a:bodyPr/>
          <a:lstStyle/>
          <a:p>
            <a:r>
              <a:rPr lang="en-US"/>
              <a:t>Criação da base para modelagem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FBAEC39-CDAE-3C4C-9A26-B5A0D0E05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    União de todos os dados, variáveis explicativas e variável resposta</a:t>
            </a:r>
          </a:p>
          <a:p>
            <a:pPr algn="just"/>
            <a:endParaRPr lang="en-US"/>
          </a:p>
          <a:p>
            <a:pPr algn="just"/>
            <a:r>
              <a:rPr lang="en-US"/>
              <a:t>    Por meio do método de amostragem aleatória selecionou-se:</a:t>
            </a:r>
          </a:p>
          <a:p>
            <a:pPr algn="just"/>
            <a:endParaRPr lang="en-US"/>
          </a:p>
          <a:p>
            <a:pPr marL="1028700" lvl="1" indent="-342900" algn="just"/>
            <a:r>
              <a:rPr lang="en-US">
                <a:solidFill>
                  <a:schemeClr val="bg2">
                    <a:lumMod val="50000"/>
                  </a:schemeClr>
                </a:solidFill>
                <a:latin typeface="+mj-lt"/>
              </a:rPr>
              <a:t>setenta e cinco por cento da base para desenvolvimento do modelo</a:t>
            </a:r>
          </a:p>
          <a:p>
            <a:pPr marL="1028700" lvl="1" indent="-342900" algn="just"/>
            <a:r>
              <a:rPr lang="en-US">
                <a:solidFill>
                  <a:schemeClr val="bg2">
                    <a:lumMod val="50000"/>
                  </a:schemeClr>
                </a:solidFill>
                <a:latin typeface="+mj-lt"/>
              </a:rPr>
              <a:t>vinte e cinco por cento para validação do desempenho do modelo</a:t>
            </a:r>
          </a:p>
          <a:p>
            <a:pPr algn="just"/>
            <a:endParaRPr lang="en-US"/>
          </a:p>
          <a:p>
            <a:pPr algn="just"/>
            <a:r>
              <a:rPr lang="en-US"/>
              <a:t>    Para treinamento dos modelos foi-se utilizado o método de validação cruzada</a:t>
            </a:r>
          </a:p>
        </p:txBody>
      </p:sp>
    </p:spTree>
    <p:extLst>
      <p:ext uri="{BB962C8B-B14F-4D97-AF65-F5344CB8AC3E}">
        <p14:creationId xmlns:p14="http://schemas.microsoft.com/office/powerpoint/2010/main" val="32895284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06FE8D7-4036-924C-932E-38047B41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BFEA5A3-FBE5-7746-B664-09FC62247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38442" cy="590931"/>
          </a:xfrm>
        </p:spPr>
        <p:txBody>
          <a:bodyPr/>
          <a:lstStyle/>
          <a:p>
            <a:r>
              <a:rPr lang="en-US"/>
              <a:t>Análise descritiva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BA637920-C951-C54C-93AD-4C69EA8828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    A análise descritiva consiste em explorar dados utilizados para a modelagem com o intuito de encontrar a existência, ou não, de uma relação causal entre as variáveis explicativas e a variável resposta, além, é claro, de analisar a distribuição das variáveis explicativas em si</a:t>
            </a:r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r>
              <a:rPr lang="en-US"/>
              <a:t>Exemplo: </a:t>
            </a:r>
            <a:r>
              <a:rPr lang="en-US" b="1"/>
              <a:t>family_var_01_inappropriate_pct</a:t>
            </a:r>
          </a:p>
          <a:p>
            <a:pPr algn="just"/>
            <a:endParaRPr lang="en-US" b="1"/>
          </a:p>
          <a:p>
            <a:r>
              <a:rPr lang="en-US" sz="1600" b="1"/>
              <a:t>Nota</a:t>
            </a:r>
            <a:br>
              <a:rPr lang="en-US" sz="1600"/>
            </a:br>
            <a:r>
              <a:rPr lang="en-US" sz="1600"/>
              <a:t>Para falta de informação valor foi substituido por máximo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46E86F5-7EB9-3C4A-A0A7-1253C84F2D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2600" y="3262313"/>
            <a:ext cx="4419600" cy="294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3905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9129AA-0E5D-C24F-A68A-E54D4AF2C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F9E6D21-F2B4-1240-9795-45F2C9EA0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859262" cy="590931"/>
          </a:xfrm>
        </p:spPr>
        <p:txBody>
          <a:bodyPr/>
          <a:lstStyle/>
          <a:p>
            <a:r>
              <a:rPr lang="en-US"/>
              <a:t>Randomized Search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4E810699-3FF7-304D-80F6-9F7DE6571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    O Randomized Search é um método utilizado para otimização de hiperparâmetros que consiste em uma pesquisa aleatória sobre os hiperparâmetros</a:t>
            </a:r>
          </a:p>
          <a:p>
            <a:pPr algn="just"/>
            <a:endParaRPr lang="en-US"/>
          </a:p>
          <a:p>
            <a:pPr algn="just"/>
            <a:r>
              <a:rPr lang="en-US"/>
              <a:t>    Alternativas: Grid Search, busca manual e Bayesian Search (utilizado também em busca no oceano)</a:t>
            </a:r>
          </a:p>
          <a:p>
            <a:pPr algn="just"/>
            <a:endParaRPr lang="en-US"/>
          </a:p>
          <a:p>
            <a:pPr algn="just"/>
            <a:r>
              <a:rPr lang="en-US"/>
              <a:t>    A otimização dos hiperparâmetros do XGBoost, por exemplo, utilizau-se dez diferentes hiperparâmetros com diferentes quantidades de valores, representando no final uma quantidade de 1.411.200 possibilidades de cenários distintos para o treinamento</a:t>
            </a:r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263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BB842-0CAE-5446-8FD9-F8019B73E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9E6BA-2C8E-9048-945D-EEA3CAD1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780120" cy="590931"/>
          </a:xfrm>
        </p:spPr>
        <p:txBody>
          <a:bodyPr/>
          <a:lstStyle/>
          <a:p>
            <a:r>
              <a:rPr lang="en-US"/>
              <a:t>Shapley Value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8A375D19-16CC-1C48-8F94-19EA8E84A3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    O Shapley Value é uma proposta de solução na teoria dos jogos cooperativos. A configuração é da seguinte forma: um grupo de jogadores coopera e obtém um certo ganho geral com essa cooperação. Como alguns jogadores podem contribuir mais para o grupo do que outros, ou podem ter um poder de barganha diferente, qual a importância de cada jogador para a cooperação geral e que recompensa ele pode razoavelmente esperar?</a:t>
            </a:r>
          </a:p>
          <a:p>
            <a:pPr algn="just"/>
            <a:endParaRPr lang="en-US"/>
          </a:p>
          <a:p>
            <a:r>
              <a:rPr lang="en-US"/>
              <a:t>    O paralelo da explicação acima à explicação do algoritmo em aprendizado de máquina seria de que os jogadores são as variáveis explicativas, o ganho geral obtido por cada jogador é o impacto na predição do modelo e a importância individual seria a importância da variável explicativa no modelo</a:t>
            </a:r>
          </a:p>
        </p:txBody>
      </p:sp>
    </p:spTree>
    <p:extLst>
      <p:ext uri="{BB962C8B-B14F-4D97-AF65-F5344CB8AC3E}">
        <p14:creationId xmlns:p14="http://schemas.microsoft.com/office/powerpoint/2010/main" val="4174032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BB842-0CAE-5446-8FD9-F8019B73E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9E6BA-2C8E-9048-945D-EEA3CAD1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780120" cy="590931"/>
          </a:xfrm>
        </p:spPr>
        <p:txBody>
          <a:bodyPr/>
          <a:lstStyle/>
          <a:p>
            <a:r>
              <a:rPr lang="en-US"/>
              <a:t>Shapley Value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E2570D-AB49-4542-9FE1-4B51C48B1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2800" y="2501199"/>
            <a:ext cx="8509000" cy="4088513"/>
          </a:xfrm>
          <a:prstGeom prst="rect">
            <a:avLst/>
          </a:prstGeom>
        </p:spPr>
      </p:pic>
      <p:sp>
        <p:nvSpPr>
          <p:cNvPr id="9" name="Content Placeholder 3">
            <a:extLst>
              <a:ext uri="{FF2B5EF4-FFF2-40B4-BE49-F238E27FC236}">
                <a16:creationId xmlns:a16="http://schemas.microsoft.com/office/drawing/2014/main" id="{2EFAB907-D7A8-7D40-B561-ADC5AC3F14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    Algoritmo</a:t>
            </a:r>
          </a:p>
        </p:txBody>
      </p:sp>
    </p:spTree>
    <p:extLst>
      <p:ext uri="{BB962C8B-B14F-4D97-AF65-F5344CB8AC3E}">
        <p14:creationId xmlns:p14="http://schemas.microsoft.com/office/powerpoint/2010/main" val="26133759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58BB842-0CAE-5446-8FD9-F8019B73E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8D9E6BA-2C8E-9048-945D-EEA3CAD1C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780120" cy="590931"/>
          </a:xfrm>
        </p:spPr>
        <p:txBody>
          <a:bodyPr/>
          <a:lstStyle/>
          <a:p>
            <a:r>
              <a:rPr lang="en-US"/>
              <a:t>Shapley Value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4E6D8C-2C60-5F4C-8175-7FCC1E3F0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2100" y="2319338"/>
            <a:ext cx="6311900" cy="4442576"/>
          </a:xfrm>
          <a:prstGeom prst="rect">
            <a:avLst/>
          </a:prstGeom>
        </p:spPr>
      </p:pic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48098996-BE24-3442-8A49-88BAD76D7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Exemplo sobre o Random Forest</a:t>
            </a:r>
          </a:p>
        </p:txBody>
      </p:sp>
    </p:spTree>
    <p:extLst>
      <p:ext uri="{BB962C8B-B14F-4D97-AF65-F5344CB8AC3E}">
        <p14:creationId xmlns:p14="http://schemas.microsoft.com/office/powerpoint/2010/main" val="1140031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1837177-5DCD-1544-AA1F-C7859EE89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00A4F5C-12FB-8243-916C-41C2F46057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7537192" cy="590931"/>
          </a:xfrm>
        </p:spPr>
        <p:txBody>
          <a:bodyPr/>
          <a:lstStyle/>
          <a:p>
            <a:r>
              <a:rPr lang="en-US"/>
              <a:t>Métrica para avaliação de desempenho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57CE022-5C5F-CF45-BAFE-0667A84B2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r>
              <a:rPr lang="en-US"/>
              <a:t>Raiz do erro quadrático médio (do inglês root mean squared error, RMSE)</a:t>
            </a:r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endParaRPr lang="en-US"/>
          </a:p>
          <a:p>
            <a:pPr algn="just"/>
            <a:r>
              <a:rPr lang="en-US"/>
              <a:t>Banda de acerto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89EDD4A-B1EC-2B4E-A460-488C23967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6100" y="4846918"/>
            <a:ext cx="8547100" cy="201108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3DDCC56-2F8E-D64D-B1E7-50BBFCBA14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1950" y="2535706"/>
            <a:ext cx="3835400" cy="1035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1074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30515F2-BB4C-2A4F-B067-77E5531B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19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4F63EF-700D-3042-8749-56F9E115E8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904099" cy="590931"/>
          </a:xfrm>
        </p:spPr>
        <p:txBody>
          <a:bodyPr/>
          <a:lstStyle/>
          <a:p>
            <a:r>
              <a:rPr lang="en-US"/>
              <a:t>Modelo Regressão Linear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D64862A-3B10-C748-9156-31C45D3369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1085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06BC38-C304-2542-B30C-FFDF91CD6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4D8ABA-7C21-2648-9939-7DC23B9C1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1737976" cy="590931"/>
          </a:xfrm>
        </p:spPr>
        <p:txBody>
          <a:bodyPr/>
          <a:lstStyle/>
          <a:p>
            <a:r>
              <a:rPr lang="en-US"/>
              <a:t>Sumário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0441F8-348F-A34E-A0DD-8A1921A5C1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3203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B4A4B14-54BE-D241-BA7D-AFDD10634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6AC6736-7FA5-484F-8BED-B001600B42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4581767" cy="590931"/>
          </a:xfrm>
        </p:spPr>
        <p:txBody>
          <a:bodyPr/>
          <a:lstStyle/>
          <a:p>
            <a:r>
              <a:rPr lang="en-US"/>
              <a:t>Modelo Random Forest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E08FCE0-F94E-E944-8E9D-865168D3FA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2721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7A5E5A1-F858-004D-93B9-653048BC9A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33AD6AF-0AE0-4F42-95CF-EA954E9B2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332322" cy="590931"/>
          </a:xfrm>
        </p:spPr>
        <p:txBody>
          <a:bodyPr/>
          <a:lstStyle/>
          <a:p>
            <a:r>
              <a:rPr lang="en-US"/>
              <a:t>Modelo XGBoost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A0C2B9EC-D998-B54F-9A70-9762E00F79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98121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4E23DBC-5596-EF43-93F6-BA6925EFA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F604FB0-8615-AD45-B791-8D6B3E639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295821" cy="590931"/>
          </a:xfrm>
        </p:spPr>
        <p:txBody>
          <a:bodyPr/>
          <a:lstStyle/>
          <a:p>
            <a:r>
              <a:rPr lang="en-US"/>
              <a:t>Conclusões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22FB6D5-475C-3649-A62F-803A78EAB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651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B49688-A14F-AF4F-B36B-92E51E4E24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5C2E54B-6EEC-5949-BAA3-EC4D70DFC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34466" cy="590931"/>
          </a:xfrm>
        </p:spPr>
        <p:txBody>
          <a:bodyPr/>
          <a:lstStyle/>
          <a:p>
            <a:r>
              <a:rPr lang="en-US"/>
              <a:t>Pesquisas futuras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32B1EC7-BC90-4E4F-8225-3CF05E1FF6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0789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38ABEA-BA50-7741-BA5A-7902BCD520A2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Obtenção dos dados: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96D955-FC7C-5A43-B187-261990257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575" y="2231184"/>
            <a:ext cx="7404100" cy="4307728"/>
          </a:xfrm>
          <a:prstGeom prst="rect">
            <a:avLst/>
          </a:prstGeom>
        </p:spPr>
      </p:pic>
      <p:pic>
        <p:nvPicPr>
          <p:cNvPr id="4" name="robo">
            <a:hlinkClick r:id="" action="ppaction://media"/>
            <a:extLst>
              <a:ext uri="{FF2B5EF4-FFF2-40B4-BE49-F238E27FC236}">
                <a16:creationId xmlns:a16="http://schemas.microsoft.com/office/drawing/2014/main" id="{EED9F78B-BACD-7D45-80E1-7AB8D695762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429750" y="3702423"/>
            <a:ext cx="2184400" cy="1365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E69E358-CE7A-0F4B-B0D3-8460ACD7F558}"/>
              </a:ext>
            </a:extLst>
          </p:cNvPr>
          <p:cNvSpPr txBox="1"/>
          <p:nvPr/>
        </p:nvSpPr>
        <p:spPr>
          <a:xfrm>
            <a:off x="10071100" y="2717800"/>
            <a:ext cx="6639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MOV</a:t>
            </a:r>
          </a:p>
        </p:txBody>
      </p:sp>
    </p:spTree>
    <p:extLst>
      <p:ext uri="{BB962C8B-B14F-4D97-AF65-F5344CB8AC3E}">
        <p14:creationId xmlns:p14="http://schemas.microsoft.com/office/powerpoint/2010/main" val="50569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BA229A-E496-FA41-9C19-222EDF491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2802B67-437F-4F48-AFFC-09448E49C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231701" cy="590931"/>
          </a:xfrm>
        </p:spPr>
        <p:txBody>
          <a:bodyPr/>
          <a:lstStyle/>
          <a:p>
            <a:r>
              <a:rPr lang="en-US"/>
              <a:t>Introdução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699508FD-5BB3-4941-B5A8-21F211C36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138747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5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7" name="Content Placeholder 3">
            <a:extLst>
              <a:ext uri="{FF2B5EF4-FFF2-40B4-BE49-F238E27FC236}">
                <a16:creationId xmlns:a16="http://schemas.microsoft.com/office/drawing/2014/main" id="{D4990BEF-574D-4D48-A9D8-981DEF7F4CE9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A Controladoria-Geral da União (CGU) iniciou em agosto de 2015 o “Programa de Fiscalização em Entes Federativos”, método de controle dos recursos públicos federais repassados a estados e municípios</a:t>
            </a:r>
          </a:p>
          <a:p>
            <a:pPr algn="just"/>
            <a:endParaRPr lang="en-US"/>
          </a:p>
          <a:p>
            <a:pPr algn="just"/>
            <a:r>
              <a:rPr lang="en-US"/>
              <a:t>    Nas fiscalizações, os auditores da CGU examinam contas e documentos, além de realizarem inspeção pessoal e física das obras e serviços em andamento</a:t>
            </a:r>
          </a:p>
          <a:p>
            <a:pPr algn="just"/>
            <a:endParaRPr lang="en-US"/>
          </a:p>
          <a:p>
            <a:pPr algn="just"/>
            <a:r>
              <a:rPr lang="en-US"/>
              <a:t>    Um dos resultados do programa é a criação de um relatório de auditoria, com balanços, análises e fotos (evidências) do município em questão</a:t>
            </a:r>
          </a:p>
          <a:p>
            <a:pPr algn="just"/>
            <a:endParaRPr lang="en-US"/>
          </a:p>
          <a:p>
            <a:pPr algn="just"/>
            <a:r>
              <a:rPr lang="en-US"/>
              <a:t>    Foram utilizados 10 ciclos representando 598 municípios no período de agosto de 2011 até junho de 2018</a:t>
            </a:r>
          </a:p>
        </p:txBody>
      </p:sp>
    </p:spTree>
    <p:extLst>
      <p:ext uri="{BB962C8B-B14F-4D97-AF65-F5344CB8AC3E}">
        <p14:creationId xmlns:p14="http://schemas.microsoft.com/office/powerpoint/2010/main" val="773644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C38ABEA-BA50-7741-BA5A-7902BCD520A2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Obtenção dos dados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96D955-FC7C-5A43-B187-261990257A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8575" y="2358184"/>
            <a:ext cx="7404100" cy="4307728"/>
          </a:xfrm>
          <a:prstGeom prst="rect">
            <a:avLst/>
          </a:prstGeom>
        </p:spPr>
      </p:pic>
      <p:pic>
        <p:nvPicPr>
          <p:cNvPr id="9" name="robo">
            <a:hlinkClick r:id="" action="ppaction://media"/>
            <a:extLst>
              <a:ext uri="{FF2B5EF4-FFF2-40B4-BE49-F238E27FC236}">
                <a16:creationId xmlns:a16="http://schemas.microsoft.com/office/drawing/2014/main" id="{CE37FA61-0A5A-AA40-810B-042FDDDFA9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71000" y="4916487"/>
            <a:ext cx="2303781" cy="143986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299EE14-8AA6-BA41-99FC-AD368FACCD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51112" y="2687637"/>
            <a:ext cx="2743555" cy="1863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09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6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9F108D6-807F-5441-B0A8-E0C6100F66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330BE2B-B971-E147-93E9-2D2D4F4489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8824211" cy="590931"/>
          </a:xfrm>
        </p:spPr>
        <p:txBody>
          <a:bodyPr/>
          <a:lstStyle/>
          <a:p>
            <a:r>
              <a:rPr lang="en-US"/>
              <a:t>Programa de Fiscalização de Entes Federativos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842746-9418-0B44-9A8B-77BD9BD66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389" y="2432614"/>
            <a:ext cx="3961160" cy="4113026"/>
          </a:xfrm>
          <a:prstGeom prst="rect">
            <a:avLst/>
          </a:prstGeom>
        </p:spPr>
      </p:pic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9BEC1C64-7DFA-B74C-92BF-183ABC15F597}"/>
              </a:ext>
            </a:extLst>
          </p:cNvPr>
          <p:cNvSpPr txBox="1">
            <a:spLocks/>
          </p:cNvSpPr>
          <p:nvPr/>
        </p:nvSpPr>
        <p:spPr>
          <a:xfrm>
            <a:off x="571500" y="1625601"/>
            <a:ext cx="10515600" cy="1387475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2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/>
              <a:t>    Conteúdo dos relatórios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308257-8CCB-BF4A-BA5B-E36BC14415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38670" y="2679888"/>
            <a:ext cx="4003729" cy="3937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84B142B-6082-E848-A5A7-4AF3FA23A5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91742" y="1597724"/>
            <a:ext cx="3622458" cy="2494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4420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38BACD-657C-B449-B5F9-8A7ECC8E7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C29171A-33CF-3242-9882-B43662D67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1739515" cy="590931"/>
          </a:xfrm>
        </p:spPr>
        <p:txBody>
          <a:bodyPr/>
          <a:lstStyle/>
          <a:p>
            <a:r>
              <a:rPr lang="en-US"/>
              <a:t>SentiLex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BEFB7-10EE-D74B-8448-61192A700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    A base de dados SentiLex-PT02 é considerada a mais importante fonte de informação no aspecto léxico de sentimento (é constituída atualmente por 7.014 lemas e 82.347 formas flexionadas)</a:t>
            </a:r>
          </a:p>
          <a:p>
            <a:pPr algn="just"/>
            <a:endParaRPr lang="en-US"/>
          </a:p>
          <a:p>
            <a:pPr algn="just"/>
            <a:r>
              <a:rPr lang="en-US"/>
              <a:t>    Os adjetivos presentes na base possuem uma polaridade que foi atribuída com base num cálculo sobre as distâncias das palavras, com polaridade conhecida a priori, ligadas aos adjetivos por uma relação de sinonímia num grafo, inferido a partir de dicionários de sinônimos disponíveis para o português</a:t>
            </a:r>
          </a:p>
          <a:p>
            <a:pPr algn="just"/>
            <a:endParaRPr lang="en-US"/>
          </a:p>
          <a:p>
            <a:pPr algn="just"/>
            <a:r>
              <a:rPr lang="en-US"/>
              <a:t>    As polaridades são -1, 0 e 1, representando polaridade negativa, polaridade neutra e polaridade positiva, respectivamente</a:t>
            </a:r>
          </a:p>
        </p:txBody>
      </p:sp>
    </p:spTree>
    <p:extLst>
      <p:ext uri="{BB962C8B-B14F-4D97-AF65-F5344CB8AC3E}">
        <p14:creationId xmlns:p14="http://schemas.microsoft.com/office/powerpoint/2010/main" val="34049715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A72F78-549A-2E4F-A660-1240E0B35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4530008-7BDF-324B-8E1F-D608D2F7B0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3447610" cy="590931"/>
          </a:xfrm>
        </p:spPr>
        <p:txBody>
          <a:bodyPr/>
          <a:lstStyle/>
          <a:p>
            <a:r>
              <a:rPr lang="en-US"/>
              <a:t>Variável resposta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A2E9F-D38A-D54E-ABEB-EE2EC5C199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0" y="1625601"/>
            <a:ext cx="10515600" cy="3746499"/>
          </a:xfrm>
        </p:spPr>
        <p:txBody>
          <a:bodyPr/>
          <a:lstStyle/>
          <a:p>
            <a:pPr algn="just"/>
            <a:r>
              <a:rPr lang="en-US"/>
              <a:t>    Primeira abordagem: utilizar interpretação humana</a:t>
            </a:r>
          </a:p>
          <a:p>
            <a:pPr algn="just"/>
            <a:endParaRPr lang="en-US"/>
          </a:p>
          <a:p>
            <a:pPr algn="just"/>
            <a:r>
              <a:rPr lang="en-US"/>
              <a:t>    Segunda abordagem: utilizar a base de dados SentiLex e definir a polaridade da palavra em positiva, negativa, neutra e não encontrada. Por fim, criar a polaridade negativa relativa em relação à soma da positiva e da negativa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D993E7C-EB5D-9B4A-97F7-E5205ED723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8500" y="4163007"/>
            <a:ext cx="5816600" cy="202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20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4E593F6-F55F-2649-99E4-035A431FA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EBBDCA-19D7-1843-BEB9-C644C3C915CE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54C8E0-8F6E-9B43-ABE1-08AE6AC1B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3480" y="110933"/>
            <a:ext cx="2318263" cy="590931"/>
          </a:xfrm>
        </p:spPr>
        <p:txBody>
          <a:bodyPr/>
          <a:lstStyle/>
          <a:p>
            <a:r>
              <a:rPr lang="en-US"/>
              <a:t>Censo IBGE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3191DE-C33D-CA45-937D-B5C2F16981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US"/>
              <a:t>    O Instituto Brasileiro de Geografia e Estatística (IBGE) é o órgão responsável por realizar o censo demográfico brasileiro, sendo o último censo tendo sido realizado no ano de 2010 e o próximo previsto para acontecer em 2020</a:t>
            </a:r>
          </a:p>
          <a:p>
            <a:pPr algn="just"/>
            <a:endParaRPr lang="en-US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/>
              <a:t>education_var_01_quantity_pct</a:t>
            </a:r>
            <a:r>
              <a:rPr lang="en-US"/>
              <a:t>: Percentual de pessoas que frequentavam creche ou escola por município em 2000 dividido pela mesma informação em 2010</a:t>
            </a:r>
          </a:p>
          <a:p>
            <a:pPr marL="342900" indent="-342900" algn="just">
              <a:buFont typeface="Arial" panose="020B0604020202020204" pitchFamily="34" charset="0"/>
              <a:buChar char="•"/>
            </a:pPr>
            <a:endParaRPr lang="en-US"/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b="1"/>
              <a:t>fertility_var_01_children_borned_live_pct</a:t>
            </a:r>
            <a:r>
              <a:rPr lang="en-US"/>
              <a:t>: Percentual de mulheres de 10 anos ou mais de idade que tiveram filhos nascidos vivos no período de refe- rência de 12 meses anteriores ao Censo por município em 2000 dividido pela mesma informação em 2010</a:t>
            </a:r>
          </a:p>
        </p:txBody>
      </p:sp>
    </p:spTree>
    <p:extLst>
      <p:ext uri="{BB962C8B-B14F-4D97-AF65-F5344CB8AC3E}">
        <p14:creationId xmlns:p14="http://schemas.microsoft.com/office/powerpoint/2010/main" val="41153456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8481</TotalTime>
  <Words>1084</Words>
  <Application>Microsoft Macintosh PowerPoint</Application>
  <PresentationFormat>Widescreen</PresentationFormat>
  <Paragraphs>115</Paragraphs>
  <Slides>24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Predição de polaridade negativa em relatórios de auditoria utilizando dados socioeconômicos  Lucas Peinado Bruscato</vt:lpstr>
      <vt:lpstr>Sumário</vt:lpstr>
      <vt:lpstr>Introdução</vt:lpstr>
      <vt:lpstr>Programa de Fiscalização de Entes Federativos</vt:lpstr>
      <vt:lpstr>Programa de Fiscalização de Entes Federativos</vt:lpstr>
      <vt:lpstr>Programa de Fiscalização de Entes Federativos</vt:lpstr>
      <vt:lpstr>SentiLex</vt:lpstr>
      <vt:lpstr>Variável resposta</vt:lpstr>
      <vt:lpstr>Censo IBGE</vt:lpstr>
      <vt:lpstr>Enem (INEP)</vt:lpstr>
      <vt:lpstr>Variáveis explicativas</vt:lpstr>
      <vt:lpstr>Criação da base para modelagem</vt:lpstr>
      <vt:lpstr>Análise descritiva</vt:lpstr>
      <vt:lpstr>Randomized Search</vt:lpstr>
      <vt:lpstr>Shapley Value</vt:lpstr>
      <vt:lpstr>Shapley Value</vt:lpstr>
      <vt:lpstr>Shapley Value</vt:lpstr>
      <vt:lpstr>Métrica para avaliação de desempenho</vt:lpstr>
      <vt:lpstr>Modelo Regressão Linear</vt:lpstr>
      <vt:lpstr>Modelo Random Forest</vt:lpstr>
      <vt:lpstr>Modelo XGBoost</vt:lpstr>
      <vt:lpstr>Conclusões</vt:lpstr>
      <vt:lpstr>Pesquisas futuras</vt:lpstr>
      <vt:lpstr>Programa de Fiscalização de Entes Federativos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Bruscato</dc:creator>
  <cp:lastModifiedBy>Lucas Bruscato</cp:lastModifiedBy>
  <cp:revision>86</cp:revision>
  <dcterms:created xsi:type="dcterms:W3CDTF">2020-01-19T14:46:26Z</dcterms:created>
  <dcterms:modified xsi:type="dcterms:W3CDTF">2020-01-25T12:08:12Z</dcterms:modified>
</cp:coreProperties>
</file>

<file path=docProps/thumbnail.jpeg>
</file>